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5" r:id="rId18"/>
    <p:sldId id="274" r:id="rId19"/>
    <p:sldId id="271" r:id="rId20"/>
    <p:sldId id="272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0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04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0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601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79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4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40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064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309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07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61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38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34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92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16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98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16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745F06-FE0A-4642-83CD-9CA52F3C5145}" type="datetimeFigureOut">
              <a:rPr lang="en-IN" smtClean="0"/>
              <a:t>08-08-2024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80D5D-A0DF-4C75-9C88-9B408CB77E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4189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itsri.com/yoga/kosha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fitsri.com/articles/nadi-purification-sushumna-awakeni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OF YOGA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062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Raja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systematic way to culture the mind</a:t>
            </a:r>
          </a:p>
          <a:p>
            <a:r>
              <a:rPr lang="en-US" dirty="0" smtClean="0"/>
              <a:t>Aimed at developing dormant potential of personality</a:t>
            </a:r>
          </a:p>
          <a:p>
            <a:r>
              <a:rPr lang="en-US" dirty="0" smtClean="0"/>
              <a:t>The power of attention of mind when properly guided and directed towards internal world will help to </a:t>
            </a:r>
            <a:r>
              <a:rPr lang="en-US" dirty="0" err="1" smtClean="0"/>
              <a:t>analyse</a:t>
            </a:r>
            <a:r>
              <a:rPr lang="en-US" dirty="0" smtClean="0"/>
              <a:t> the mind and illuminate the facts.</a:t>
            </a:r>
          </a:p>
          <a:p>
            <a:r>
              <a:rPr lang="en-US" dirty="0" smtClean="0"/>
              <a:t>Raj yoga discusses </a:t>
            </a:r>
            <a:r>
              <a:rPr lang="en-US" dirty="0" err="1" smtClean="0"/>
              <a:t>kriya</a:t>
            </a:r>
            <a:r>
              <a:rPr lang="en-US" dirty="0" smtClean="0"/>
              <a:t> yoga as a way to control </a:t>
            </a:r>
            <a:r>
              <a:rPr lang="en-US" dirty="0" err="1" smtClean="0"/>
              <a:t>vrittis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consists of tapas, </a:t>
            </a:r>
            <a:r>
              <a:rPr lang="en-US" dirty="0" err="1" smtClean="0"/>
              <a:t>swadhyaya</a:t>
            </a:r>
            <a:r>
              <a:rPr lang="en-US" dirty="0" smtClean="0"/>
              <a:t> and </a:t>
            </a:r>
            <a:r>
              <a:rPr lang="en-US" dirty="0" err="1" smtClean="0"/>
              <a:t>ishwarapranidhana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Abhyas</a:t>
            </a:r>
            <a:r>
              <a:rPr lang="en-US" dirty="0" smtClean="0"/>
              <a:t> and vairagya are also emphasized in raj yoga to control </a:t>
            </a:r>
            <a:r>
              <a:rPr lang="en-US" dirty="0" err="1" smtClean="0"/>
              <a:t>chittavrittis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Raj yoga is based on </a:t>
            </a:r>
            <a:r>
              <a:rPr lang="en-US" dirty="0" err="1" smtClean="0"/>
              <a:t>ashtanga</a:t>
            </a:r>
            <a:r>
              <a:rPr lang="en-US" dirty="0" smtClean="0"/>
              <a:t> yoga (eight limbed yoga)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645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eliminate </a:t>
            </a:r>
            <a:r>
              <a:rPr lang="en-US" dirty="0" err="1" smtClean="0"/>
              <a:t>vrittis</a:t>
            </a:r>
            <a:r>
              <a:rPr lang="en-US" dirty="0" smtClean="0"/>
              <a:t>, </a:t>
            </a:r>
            <a:r>
              <a:rPr lang="en-US" dirty="0" err="1" smtClean="0"/>
              <a:t>patanjali</a:t>
            </a:r>
            <a:r>
              <a:rPr lang="en-US" dirty="0" smtClean="0"/>
              <a:t> proposed </a:t>
            </a:r>
            <a:r>
              <a:rPr lang="en-US" dirty="0" err="1" smtClean="0"/>
              <a:t>ashtanga</a:t>
            </a:r>
            <a:r>
              <a:rPr lang="en-US" dirty="0" smtClean="0"/>
              <a:t> yoga which harnesses the will.</a:t>
            </a:r>
          </a:p>
          <a:p>
            <a:r>
              <a:rPr lang="en-US" dirty="0" err="1" smtClean="0"/>
              <a:t>Ashtanga</a:t>
            </a:r>
            <a:r>
              <a:rPr lang="en-US" dirty="0" smtClean="0"/>
              <a:t> yoga works on all 5 koshas (sheaths) of the person – </a:t>
            </a:r>
            <a:r>
              <a:rPr lang="en-US" dirty="0" err="1" smtClean="0"/>
              <a:t>yama</a:t>
            </a:r>
            <a:r>
              <a:rPr lang="en-US" dirty="0" smtClean="0"/>
              <a:t>, </a:t>
            </a:r>
            <a:r>
              <a:rPr lang="en-US" dirty="0" err="1" smtClean="0"/>
              <a:t>niyama</a:t>
            </a:r>
            <a:r>
              <a:rPr lang="en-US" dirty="0" smtClean="0"/>
              <a:t>, asana, pranayama, </a:t>
            </a:r>
            <a:r>
              <a:rPr lang="en-US" dirty="0" err="1" smtClean="0"/>
              <a:t>pratyahara</a:t>
            </a:r>
            <a:r>
              <a:rPr lang="en-US" dirty="0" smtClean="0"/>
              <a:t>, </a:t>
            </a:r>
            <a:r>
              <a:rPr lang="en-US" dirty="0" err="1" smtClean="0"/>
              <a:t>dharana</a:t>
            </a:r>
            <a:r>
              <a:rPr lang="en-US" dirty="0" smtClean="0"/>
              <a:t>, </a:t>
            </a:r>
            <a:r>
              <a:rPr lang="en-US" dirty="0" err="1" smtClean="0"/>
              <a:t>dhyana</a:t>
            </a:r>
            <a:r>
              <a:rPr lang="en-US" dirty="0" smtClean="0"/>
              <a:t>, Samadhi.</a:t>
            </a:r>
          </a:p>
          <a:p>
            <a:r>
              <a:rPr lang="en-US" b="1" dirty="0" smtClean="0"/>
              <a:t>Yama</a:t>
            </a:r>
            <a:r>
              <a:rPr lang="en-US" dirty="0" smtClean="0"/>
              <a:t>- ahimsa, </a:t>
            </a:r>
            <a:r>
              <a:rPr lang="en-US" dirty="0" err="1" smtClean="0"/>
              <a:t>satya</a:t>
            </a:r>
            <a:r>
              <a:rPr lang="en-US" dirty="0" smtClean="0"/>
              <a:t>, </a:t>
            </a:r>
            <a:r>
              <a:rPr lang="en-US" dirty="0" err="1" smtClean="0"/>
              <a:t>asteya</a:t>
            </a:r>
            <a:r>
              <a:rPr lang="en-US" dirty="0" smtClean="0"/>
              <a:t>, </a:t>
            </a:r>
            <a:r>
              <a:rPr lang="en-US" dirty="0" err="1" smtClean="0"/>
              <a:t>brahmcharya</a:t>
            </a:r>
            <a:r>
              <a:rPr lang="en-US" dirty="0" smtClean="0"/>
              <a:t>, </a:t>
            </a:r>
            <a:r>
              <a:rPr lang="en-US" dirty="0" err="1" smtClean="0"/>
              <a:t>aparigraha</a:t>
            </a:r>
            <a:endParaRPr lang="en-US" dirty="0" smtClean="0"/>
          </a:p>
          <a:p>
            <a:r>
              <a:rPr lang="en-US" b="1" dirty="0" err="1" smtClean="0"/>
              <a:t>Niyama</a:t>
            </a:r>
            <a:r>
              <a:rPr lang="en-US" dirty="0" smtClean="0"/>
              <a:t>- </a:t>
            </a:r>
            <a:r>
              <a:rPr lang="en-US" dirty="0" err="1" smtClean="0"/>
              <a:t>shauch</a:t>
            </a:r>
            <a:r>
              <a:rPr lang="en-US" dirty="0" smtClean="0"/>
              <a:t>, Santosh, </a:t>
            </a:r>
            <a:r>
              <a:rPr lang="en-US" dirty="0" err="1" smtClean="0"/>
              <a:t>swadhyaya</a:t>
            </a:r>
            <a:r>
              <a:rPr lang="en-US" dirty="0" smtClean="0"/>
              <a:t>, tapas, </a:t>
            </a:r>
            <a:r>
              <a:rPr lang="en-US" dirty="0" err="1" smtClean="0"/>
              <a:t>ishwarpranidhana</a:t>
            </a:r>
            <a:endParaRPr lang="en-US" dirty="0" smtClean="0"/>
          </a:p>
          <a:p>
            <a:r>
              <a:rPr lang="en-US" b="1" dirty="0" err="1" smtClean="0"/>
              <a:t>Pratyahara</a:t>
            </a:r>
            <a:r>
              <a:rPr lang="en-US" dirty="0" smtClean="0"/>
              <a:t>- </a:t>
            </a:r>
            <a:r>
              <a:rPr lang="en-US" dirty="0" err="1" smtClean="0"/>
              <a:t>withdrawl</a:t>
            </a:r>
            <a:r>
              <a:rPr lang="en-US" dirty="0" smtClean="0"/>
              <a:t> of senses from their external objects. It increases will power and control on the senses.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342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Bhakti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god</a:t>
            </a:r>
          </a:p>
          <a:p>
            <a:r>
              <a:rPr lang="en-US" dirty="0" smtClean="0"/>
              <a:t>Liberation (moksha)</a:t>
            </a:r>
          </a:p>
          <a:p>
            <a:r>
              <a:rPr lang="en-US" dirty="0" smtClean="0"/>
              <a:t>Divine grace (</a:t>
            </a:r>
            <a:r>
              <a:rPr lang="en-US" dirty="0" err="1" smtClean="0"/>
              <a:t>anugraha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Dualism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106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nadi</a:t>
            </a:r>
            <a:r>
              <a:rPr lang="en-US" dirty="0" smtClean="0"/>
              <a:t> and chakra in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Nadis</a:t>
            </a:r>
            <a:r>
              <a:rPr lang="en-US" dirty="0" smtClean="0"/>
              <a:t> are subtle channels in the body through which </a:t>
            </a:r>
            <a:r>
              <a:rPr lang="en-US" dirty="0" err="1" smtClean="0"/>
              <a:t>prana</a:t>
            </a:r>
            <a:r>
              <a:rPr lang="en-US" dirty="0" smtClean="0"/>
              <a:t> (life force) flows.</a:t>
            </a:r>
          </a:p>
          <a:p>
            <a:r>
              <a:rPr lang="en-US" dirty="0"/>
              <a:t>According to some manuals the number of </a:t>
            </a:r>
            <a:r>
              <a:rPr lang="en-US" dirty="0" err="1"/>
              <a:t>nadis</a:t>
            </a:r>
            <a:r>
              <a:rPr lang="en-US" dirty="0"/>
              <a:t> is 72,000 (others mention 350,000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/>
              <a:t>Fourteen are more important than the others, but the most important among these are six: </a:t>
            </a:r>
            <a:r>
              <a:rPr lang="en-US" dirty="0" err="1"/>
              <a:t>ida</a:t>
            </a:r>
            <a:r>
              <a:rPr lang="en-US" dirty="0"/>
              <a:t>, </a:t>
            </a:r>
            <a:r>
              <a:rPr lang="en-US" dirty="0" err="1"/>
              <a:t>pingala</a:t>
            </a:r>
            <a:r>
              <a:rPr lang="en-US" dirty="0"/>
              <a:t>, </a:t>
            </a:r>
            <a:r>
              <a:rPr lang="en-US" dirty="0" err="1"/>
              <a:t>sushumna</a:t>
            </a:r>
            <a:r>
              <a:rPr lang="en-US" dirty="0"/>
              <a:t>, </a:t>
            </a:r>
            <a:r>
              <a:rPr lang="en-US" dirty="0" err="1"/>
              <a:t>brahmani</a:t>
            </a:r>
            <a:r>
              <a:rPr lang="en-US" dirty="0"/>
              <a:t>, </a:t>
            </a:r>
            <a:r>
              <a:rPr lang="en-US" dirty="0" err="1"/>
              <a:t>chitrani</a:t>
            </a:r>
            <a:r>
              <a:rPr lang="en-US" dirty="0"/>
              <a:t>, and </a:t>
            </a:r>
            <a:r>
              <a:rPr lang="en-US" dirty="0" err="1"/>
              <a:t>vijnani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/>
              <a:t>these six, three are the most important: </a:t>
            </a:r>
            <a:r>
              <a:rPr lang="en-US" b="1" dirty="0" err="1"/>
              <a:t>pingala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surya</a:t>
            </a:r>
            <a:r>
              <a:rPr lang="en-US" dirty="0"/>
              <a:t>), which flows through the right nostril; </a:t>
            </a:r>
            <a:r>
              <a:rPr lang="en-US" b="1" dirty="0" err="1"/>
              <a:t>ida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chandra</a:t>
            </a:r>
            <a:r>
              <a:rPr lang="en-US" dirty="0"/>
              <a:t>), which flows through the left nostril; and </a:t>
            </a:r>
            <a:r>
              <a:rPr lang="en-US" b="1" dirty="0" err="1"/>
              <a:t>sushumna</a:t>
            </a:r>
            <a:r>
              <a:rPr lang="en-US" dirty="0"/>
              <a:t>, which is a moment when both nostrils flow freely without any obstruction.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258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For meditation, the application of </a:t>
            </a:r>
            <a:r>
              <a:rPr lang="en-US" dirty="0" err="1"/>
              <a:t>sushumna</a:t>
            </a:r>
            <a:r>
              <a:rPr lang="en-US" dirty="0"/>
              <a:t> is of prime </a:t>
            </a:r>
            <a:r>
              <a:rPr lang="en-US" dirty="0" smtClean="0"/>
              <a:t>importance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/>
              <a:t>These three major </a:t>
            </a:r>
            <a:r>
              <a:rPr lang="en-US" dirty="0" err="1"/>
              <a:t>nadis</a:t>
            </a:r>
            <a:r>
              <a:rPr lang="en-US" dirty="0"/>
              <a:t> originate at the base of the spine and travel upward.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sushumna</a:t>
            </a:r>
            <a:r>
              <a:rPr lang="en-US" dirty="0"/>
              <a:t> </a:t>
            </a:r>
            <a:r>
              <a:rPr lang="en-US" dirty="0" err="1"/>
              <a:t>nadi</a:t>
            </a:r>
            <a:r>
              <a:rPr lang="en-US" dirty="0"/>
              <a:t> is centrally located and travels along the spinal canal. At the level of the larynx it divides into an anterior and a posterior portion, both of which terminate in the </a:t>
            </a:r>
            <a:r>
              <a:rPr lang="en-US" dirty="0" err="1"/>
              <a:t>brahmarandhra</a:t>
            </a:r>
            <a:r>
              <a:rPr lang="en-US" dirty="0"/>
              <a:t> (cavity of Brahma), which corresponds to the ventricular cavities in the brain.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ida</a:t>
            </a:r>
            <a:r>
              <a:rPr lang="en-US" dirty="0"/>
              <a:t> and </a:t>
            </a:r>
            <a:r>
              <a:rPr lang="en-US" dirty="0" err="1"/>
              <a:t>pingala</a:t>
            </a:r>
            <a:r>
              <a:rPr lang="en-US" dirty="0"/>
              <a:t> </a:t>
            </a:r>
            <a:r>
              <a:rPr lang="en-US" dirty="0" err="1"/>
              <a:t>nadis</a:t>
            </a:r>
            <a:r>
              <a:rPr lang="en-US" dirty="0"/>
              <a:t> also travel upward along the spinal column, but they crisscross each other and the </a:t>
            </a:r>
            <a:r>
              <a:rPr lang="en-US" dirty="0" err="1"/>
              <a:t>sushumna</a:t>
            </a:r>
            <a:r>
              <a:rPr lang="en-US" dirty="0"/>
              <a:t> before terminating in the left and right nostrils, respectively.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1264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180" y="2052638"/>
            <a:ext cx="621941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junctions where the </a:t>
            </a:r>
            <a:r>
              <a:rPr lang="en-US" dirty="0" err="1"/>
              <a:t>ida</a:t>
            </a:r>
            <a:r>
              <a:rPr lang="en-US" dirty="0"/>
              <a:t>, </a:t>
            </a:r>
            <a:r>
              <a:rPr lang="en-US" dirty="0" err="1"/>
              <a:t>pingala</a:t>
            </a:r>
            <a:r>
              <a:rPr lang="en-US" dirty="0"/>
              <a:t>, and </a:t>
            </a:r>
            <a:r>
              <a:rPr lang="en-US" dirty="0" err="1"/>
              <a:t>sushumna</a:t>
            </a:r>
            <a:r>
              <a:rPr lang="en-US" dirty="0"/>
              <a:t> </a:t>
            </a:r>
            <a:r>
              <a:rPr lang="en-US" dirty="0" err="1"/>
              <a:t>nadis</a:t>
            </a:r>
            <a:r>
              <a:rPr lang="en-US" dirty="0"/>
              <a:t> meet along the spinal column are called </a:t>
            </a:r>
            <a:r>
              <a:rPr lang="en-US" i="1" dirty="0"/>
              <a:t>chakras</a:t>
            </a:r>
            <a:r>
              <a:rPr lang="en-US" dirty="0"/>
              <a:t> (wheels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There </a:t>
            </a:r>
            <a:r>
              <a:rPr lang="en-US" dirty="0"/>
              <a:t>are seven principal chakras: the </a:t>
            </a:r>
            <a:r>
              <a:rPr lang="en-US" i="1" dirty="0" err="1"/>
              <a:t>muladhara</a:t>
            </a:r>
            <a:r>
              <a:rPr lang="en-US" i="1" dirty="0"/>
              <a:t> </a:t>
            </a:r>
            <a:r>
              <a:rPr lang="en-US" dirty="0"/>
              <a:t>chakra, at the base of the spine at the level of the inferior hypogastric plexus in the physical body;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i="1" dirty="0" err="1"/>
              <a:t>svadhishthana</a:t>
            </a:r>
            <a:r>
              <a:rPr lang="en-US" dirty="0"/>
              <a:t> chakra, at the level of the superior hypogastric plexus;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i="1" dirty="0" err="1"/>
              <a:t>manipura</a:t>
            </a:r>
            <a:r>
              <a:rPr lang="en-US" dirty="0"/>
              <a:t> chakra, at the level of the solar (celiac) plexus;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768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123" y="452717"/>
            <a:ext cx="7267741" cy="59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8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960" y="483601"/>
            <a:ext cx="6655394" cy="57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i="1" dirty="0" err="1"/>
              <a:t>anahata</a:t>
            </a:r>
            <a:r>
              <a:rPr lang="en-US" dirty="0"/>
              <a:t> chakra, at the level of the cardiac plexus;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i="1" dirty="0" err="1"/>
              <a:t>vishuddha</a:t>
            </a:r>
            <a:r>
              <a:rPr lang="en-US" i="1" dirty="0"/>
              <a:t> </a:t>
            </a:r>
            <a:r>
              <a:rPr lang="en-US" dirty="0"/>
              <a:t>chakra, at the level of the pharyngeal plexus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the</a:t>
            </a:r>
            <a:r>
              <a:rPr lang="en-US" i="1" dirty="0"/>
              <a:t> </a:t>
            </a:r>
            <a:r>
              <a:rPr lang="en-US" i="1" dirty="0" err="1"/>
              <a:t>ajna</a:t>
            </a:r>
            <a:r>
              <a:rPr lang="en-US" i="1" dirty="0"/>
              <a:t> </a:t>
            </a:r>
            <a:r>
              <a:rPr lang="en-US" dirty="0"/>
              <a:t>chakra, at the level of the </a:t>
            </a:r>
            <a:r>
              <a:rPr lang="en-US" dirty="0" err="1"/>
              <a:t>nasociliary</a:t>
            </a:r>
            <a:r>
              <a:rPr lang="en-US" dirty="0"/>
              <a:t> plexus; and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i="1" dirty="0" err="1"/>
              <a:t>sahasrara</a:t>
            </a:r>
            <a:r>
              <a:rPr lang="en-US" dirty="0"/>
              <a:t> chakra, at the top of the head.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anterior portion of the </a:t>
            </a:r>
            <a:r>
              <a:rPr lang="en-US" dirty="0" err="1"/>
              <a:t>sushumna</a:t>
            </a:r>
            <a:r>
              <a:rPr lang="en-US" dirty="0"/>
              <a:t> passes through the </a:t>
            </a:r>
            <a:r>
              <a:rPr lang="en-US" dirty="0" err="1"/>
              <a:t>ajna</a:t>
            </a:r>
            <a:r>
              <a:rPr lang="en-US" dirty="0"/>
              <a:t> chakra, and the posterior portion passes behind the skull, the two portions uniting in the </a:t>
            </a:r>
            <a:r>
              <a:rPr lang="en-US" dirty="0" err="1" smtClean="0"/>
              <a:t>brahmarandhra</a:t>
            </a:r>
            <a:r>
              <a:rPr lang="en-US" dirty="0" smtClean="0"/>
              <a:t>.</a:t>
            </a:r>
          </a:p>
          <a:p>
            <a:r>
              <a:rPr lang="en-US" dirty="0"/>
              <a:t>descriptions of </a:t>
            </a:r>
            <a:r>
              <a:rPr lang="en-US" dirty="0" err="1"/>
              <a:t>nadis</a:t>
            </a:r>
            <a:r>
              <a:rPr lang="en-US" dirty="0"/>
              <a:t> and chakras bear a remarkable resemblance to modern anatomical descriptions of nerves and plexuses, respectively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168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Etymology of yoga</a:t>
            </a:r>
          </a:p>
          <a:p>
            <a:r>
              <a:rPr lang="en-US" dirty="0" smtClean="0"/>
              <a:t>Concept of </a:t>
            </a:r>
            <a:r>
              <a:rPr lang="en-US" dirty="0" err="1" smtClean="0"/>
              <a:t>chitta</a:t>
            </a:r>
            <a:r>
              <a:rPr lang="en-US" dirty="0" smtClean="0"/>
              <a:t> and </a:t>
            </a:r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bhumis</a:t>
            </a:r>
            <a:endParaRPr lang="en-US" dirty="0" smtClean="0"/>
          </a:p>
          <a:p>
            <a:r>
              <a:rPr lang="en-US" dirty="0" smtClean="0"/>
              <a:t>General introduction to four paths of yoga</a:t>
            </a:r>
          </a:p>
          <a:p>
            <a:r>
              <a:rPr lang="en-US" dirty="0" smtClean="0"/>
              <a:t>Importance of </a:t>
            </a:r>
            <a:r>
              <a:rPr lang="en-US" dirty="0" err="1" smtClean="0"/>
              <a:t>nadi</a:t>
            </a:r>
            <a:r>
              <a:rPr lang="en-US" dirty="0" smtClean="0"/>
              <a:t> and chakra in yoga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8949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nadis</a:t>
            </a:r>
            <a:r>
              <a:rPr lang="en-US" dirty="0"/>
              <a:t> and chakras belong to what is known in yoga science as the </a:t>
            </a:r>
            <a:r>
              <a:rPr lang="en-US" i="1" dirty="0" err="1"/>
              <a:t>sukshma</a:t>
            </a:r>
            <a:r>
              <a:rPr lang="en-US" i="1" dirty="0"/>
              <a:t> </a:t>
            </a:r>
            <a:r>
              <a:rPr lang="en-US" i="1" dirty="0" err="1"/>
              <a:t>sharira</a:t>
            </a:r>
            <a:r>
              <a:rPr lang="en-US" dirty="0"/>
              <a:t> (subtle body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These networks were discovered by </a:t>
            </a:r>
            <a:r>
              <a:rPr lang="en-US" dirty="0"/>
              <a:t>mapping the flow of </a:t>
            </a:r>
            <a:r>
              <a:rPr lang="en-US" dirty="0" err="1" smtClean="0"/>
              <a:t>prana</a:t>
            </a:r>
            <a:r>
              <a:rPr lang="en-US" dirty="0" smtClean="0"/>
              <a:t>.</a:t>
            </a:r>
          </a:p>
          <a:p>
            <a:r>
              <a:rPr lang="en-US" dirty="0"/>
              <a:t>they developed this mapping ability through introspective experimentation</a:t>
            </a:r>
            <a:r>
              <a:rPr lang="en-US" dirty="0" smtClean="0"/>
              <a:t>.</a:t>
            </a:r>
          </a:p>
          <a:p>
            <a:r>
              <a:rPr lang="en-US" dirty="0"/>
              <a:t>The way different nerves, arteries, veins work on the gross body to transmit the nerve impulses, blood, and other nutrients throughout the whole body. Likewise, </a:t>
            </a:r>
            <a:r>
              <a:rPr lang="en-US" dirty="0" err="1"/>
              <a:t>nadis</a:t>
            </a:r>
            <a:r>
              <a:rPr lang="en-US" dirty="0"/>
              <a:t> and chakras are the transmission medium that works in the subtle body to carry and spread </a:t>
            </a:r>
            <a:r>
              <a:rPr lang="en-US" dirty="0" err="1"/>
              <a:t>prana</a:t>
            </a:r>
            <a:r>
              <a:rPr lang="en-US" dirty="0"/>
              <a:t>, consciousness.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503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because </a:t>
            </a:r>
            <a:r>
              <a:rPr lang="en-US" dirty="0" err="1"/>
              <a:t>nadis</a:t>
            </a:r>
            <a:r>
              <a:rPr lang="en-US" dirty="0"/>
              <a:t> and chakras actually are the components of </a:t>
            </a:r>
            <a:r>
              <a:rPr lang="en-US" dirty="0" err="1"/>
              <a:t>Pranamaya</a:t>
            </a:r>
            <a:r>
              <a:rPr lang="en-US" dirty="0"/>
              <a:t> kosha, a layer that is found in the subtle body, they cannot be seen by the naked eyes.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can only sense the presence of it in deep meditation as these are present in </a:t>
            </a:r>
            <a:r>
              <a:rPr lang="en-US" dirty="0" err="1"/>
              <a:t>pranamaya</a:t>
            </a:r>
            <a:r>
              <a:rPr lang="en-US" dirty="0"/>
              <a:t> kosha. </a:t>
            </a:r>
            <a:endParaRPr lang="en-US" dirty="0" smtClean="0"/>
          </a:p>
          <a:p>
            <a:r>
              <a:rPr lang="en-US" dirty="0" err="1" smtClean="0"/>
              <a:t>Pranamaya</a:t>
            </a:r>
            <a:r>
              <a:rPr lang="en-US" dirty="0" smtClean="0"/>
              <a:t> </a:t>
            </a:r>
            <a:r>
              <a:rPr lang="en-US" dirty="0"/>
              <a:t>kosha is one of </a:t>
            </a:r>
            <a:r>
              <a:rPr lang="en-US" dirty="0">
                <a:hlinkClick r:id="rId2"/>
              </a:rPr>
              <a:t>5 koshas</a:t>
            </a:r>
            <a:r>
              <a:rPr lang="en-US" dirty="0"/>
              <a:t> (sheath) that comes after a yogi successfully passed </a:t>
            </a:r>
            <a:r>
              <a:rPr lang="en-US" dirty="0" err="1"/>
              <a:t>Annamaya</a:t>
            </a:r>
            <a:r>
              <a:rPr lang="en-US" dirty="0"/>
              <a:t> kosha – the physical “food sheath”.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38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Chakras are powerful centers in our subtle body. Any “change” that we observe in our physical body always has a “cause” that lies in our chakras system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 </a:t>
            </a:r>
            <a:r>
              <a:rPr lang="en-US" dirty="0"/>
              <a:t>It’s like a cause and effect relationship. The effect is observed in the gross body, while the cause usually manifests in the subtle body.</a:t>
            </a:r>
          </a:p>
          <a:p>
            <a:pPr fontAlgn="base"/>
            <a:r>
              <a:rPr lang="en-US" dirty="0"/>
              <a:t>To make the chakra harmoniously function, </a:t>
            </a:r>
            <a:r>
              <a:rPr lang="en-US" dirty="0" err="1"/>
              <a:t>Nadis</a:t>
            </a:r>
            <a:r>
              <a:rPr lang="en-US" dirty="0"/>
              <a:t> are something you can work on. </a:t>
            </a:r>
            <a:endParaRPr lang="en-US" dirty="0" smtClean="0"/>
          </a:p>
          <a:p>
            <a:pPr fontAlgn="base"/>
            <a:r>
              <a:rPr lang="en-US" dirty="0" smtClean="0"/>
              <a:t>To</a:t>
            </a:r>
            <a:r>
              <a:rPr lang="en-US" dirty="0"/>
              <a:t> </a:t>
            </a:r>
            <a:r>
              <a:rPr lang="en-US" dirty="0" smtClean="0"/>
              <a:t>Pranayama </a:t>
            </a:r>
            <a:r>
              <a:rPr lang="en-US" dirty="0"/>
              <a:t>is like physical exercise which </a:t>
            </a:r>
            <a:r>
              <a:rPr lang="en-US" dirty="0">
                <a:hlinkClick r:id="rId2"/>
              </a:rPr>
              <a:t>purify </a:t>
            </a:r>
            <a:r>
              <a:rPr lang="en-US" dirty="0" err="1">
                <a:hlinkClick r:id="rId2"/>
              </a:rPr>
              <a:t>nadis</a:t>
            </a:r>
            <a:r>
              <a:rPr lang="en-US" dirty="0">
                <a:hlinkClick r:id="rId2"/>
              </a:rPr>
              <a:t> and work on </a:t>
            </a:r>
            <a:r>
              <a:rPr lang="en-US" dirty="0" err="1">
                <a:hlinkClick r:id="rId2"/>
              </a:rPr>
              <a:t>Nadis</a:t>
            </a:r>
            <a:r>
              <a:rPr lang="en-US" dirty="0"/>
              <a:t>, </a:t>
            </a:r>
            <a:r>
              <a:rPr lang="en-US" dirty="0" smtClean="0"/>
              <a:t>keeps </a:t>
            </a:r>
            <a:r>
              <a:rPr lang="en-US" dirty="0" err="1"/>
              <a:t>Prana</a:t>
            </a:r>
            <a:r>
              <a:rPr lang="en-US" dirty="0"/>
              <a:t> flow controlled in it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778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32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Etymology of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Yoga means union</a:t>
            </a:r>
          </a:p>
          <a:p>
            <a:r>
              <a:rPr lang="en-US" dirty="0" smtClean="0"/>
              <a:t>Etymologically it has been derived from Sanskrit word “</a:t>
            </a:r>
            <a:r>
              <a:rPr lang="en-US" dirty="0" err="1" smtClean="0"/>
              <a:t>yuj</a:t>
            </a:r>
            <a:r>
              <a:rPr lang="en-US" dirty="0" smtClean="0"/>
              <a:t>” meaning to bind, join, attach</a:t>
            </a:r>
          </a:p>
          <a:p>
            <a:r>
              <a:rPr lang="en-US" dirty="0" smtClean="0"/>
              <a:t>It signifies union with supreme universal spirit to obtain relief from pain and suffering</a:t>
            </a:r>
          </a:p>
          <a:p>
            <a:r>
              <a:rPr lang="en-US" dirty="0" smtClean="0"/>
              <a:t>Ultimate goal of yoga is union of </a:t>
            </a:r>
            <a:r>
              <a:rPr lang="en-US" dirty="0" err="1" smtClean="0"/>
              <a:t>jivatma</a:t>
            </a:r>
            <a:r>
              <a:rPr lang="en-US" dirty="0" smtClean="0"/>
              <a:t> with </a:t>
            </a:r>
            <a:r>
              <a:rPr lang="en-US" dirty="0" err="1" smtClean="0"/>
              <a:t>parmatma</a:t>
            </a:r>
            <a:endParaRPr lang="en-US" dirty="0" smtClean="0"/>
          </a:p>
          <a:p>
            <a:r>
              <a:rPr lang="en-US" dirty="0" err="1" smtClean="0"/>
              <a:t>Patanjali’s</a:t>
            </a:r>
            <a:r>
              <a:rPr lang="en-US" dirty="0" smtClean="0"/>
              <a:t> yoga sutra defines yoga as ‘</a:t>
            </a:r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vritti</a:t>
            </a:r>
            <a:r>
              <a:rPr lang="en-US" dirty="0" smtClean="0"/>
              <a:t> </a:t>
            </a:r>
            <a:r>
              <a:rPr lang="en-US" dirty="0" err="1" smtClean="0"/>
              <a:t>nirodhah</a:t>
            </a:r>
            <a:r>
              <a:rPr lang="en-US" dirty="0" smtClean="0"/>
              <a:t>’ (complete control of mental modifications.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426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</a:t>
            </a:r>
            <a:r>
              <a:rPr lang="en-US" dirty="0" err="1" smtClean="0"/>
              <a:t>chitta</a:t>
            </a:r>
            <a:r>
              <a:rPr lang="en-US" dirty="0" smtClean="0"/>
              <a:t> and </a:t>
            </a:r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bhumis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word </a:t>
            </a:r>
            <a:r>
              <a:rPr lang="en-US" dirty="0" err="1" smtClean="0"/>
              <a:t>chitta</a:t>
            </a:r>
            <a:r>
              <a:rPr lang="en-US" dirty="0" smtClean="0"/>
              <a:t> denotes mind in totality as being composed of (</a:t>
            </a:r>
            <a:r>
              <a:rPr lang="en-US" dirty="0" err="1" smtClean="0"/>
              <a:t>manas</a:t>
            </a:r>
            <a:r>
              <a:rPr lang="en-US" dirty="0" smtClean="0"/>
              <a:t>) mind, (</a:t>
            </a:r>
            <a:r>
              <a:rPr lang="en-US" dirty="0" err="1" smtClean="0"/>
              <a:t>buddhi</a:t>
            </a:r>
            <a:r>
              <a:rPr lang="en-US" dirty="0" smtClean="0"/>
              <a:t>) intellect, and (</a:t>
            </a:r>
            <a:r>
              <a:rPr lang="en-US" dirty="0" err="1" smtClean="0"/>
              <a:t>ahamkara</a:t>
            </a:r>
            <a:r>
              <a:rPr lang="en-US" dirty="0" smtClean="0"/>
              <a:t>) ego.</a:t>
            </a:r>
          </a:p>
          <a:p>
            <a:r>
              <a:rPr lang="en-US" dirty="0" smtClean="0"/>
              <a:t>It is the finest form of matter</a:t>
            </a:r>
          </a:p>
          <a:p>
            <a:r>
              <a:rPr lang="en-US" dirty="0" err="1" smtClean="0"/>
              <a:t>Chittavritti</a:t>
            </a:r>
            <a:r>
              <a:rPr lang="en-US" dirty="0" smtClean="0"/>
              <a:t> are mental modifications in the form of thoughts, waves, fluctuations, operations or activities of the </a:t>
            </a:r>
            <a:r>
              <a:rPr lang="en-US" dirty="0" err="1" smtClean="0"/>
              <a:t>chitta</a:t>
            </a:r>
            <a:r>
              <a:rPr lang="en-US" dirty="0" smtClean="0"/>
              <a:t> which create disturbance in mind</a:t>
            </a:r>
          </a:p>
          <a:p>
            <a:r>
              <a:rPr lang="en-US" dirty="0" smtClean="0"/>
              <a:t>Yoga is a method by which these </a:t>
            </a:r>
            <a:r>
              <a:rPr lang="en-US" dirty="0" err="1" smtClean="0"/>
              <a:t>chittavritti</a:t>
            </a:r>
            <a:r>
              <a:rPr lang="en-US" dirty="0" smtClean="0"/>
              <a:t> are controlled and restless mind is calmed.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274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Chittabhumi</a:t>
            </a:r>
            <a:r>
              <a:rPr lang="en-US" dirty="0" smtClean="0"/>
              <a:t> means different stages of </a:t>
            </a:r>
            <a:r>
              <a:rPr lang="en-US" dirty="0" err="1" smtClean="0"/>
              <a:t>chitta</a:t>
            </a:r>
            <a:r>
              <a:rPr lang="en-US" dirty="0" smtClean="0"/>
              <a:t> during </a:t>
            </a:r>
            <a:r>
              <a:rPr lang="en-US" dirty="0" err="1" smtClean="0"/>
              <a:t>sadhaka’s</a:t>
            </a:r>
            <a:r>
              <a:rPr lang="en-US" dirty="0" smtClean="0"/>
              <a:t> lifetime.</a:t>
            </a:r>
          </a:p>
          <a:p>
            <a:r>
              <a:rPr lang="en-US" dirty="0" smtClean="0"/>
              <a:t>Sage </a:t>
            </a:r>
            <a:r>
              <a:rPr lang="en-US" dirty="0" err="1" smtClean="0"/>
              <a:t>vyasa</a:t>
            </a:r>
            <a:r>
              <a:rPr lang="en-US" dirty="0" smtClean="0"/>
              <a:t> described these under 5 categories depending upon the domination of </a:t>
            </a:r>
            <a:r>
              <a:rPr lang="en-US" dirty="0" err="1" smtClean="0"/>
              <a:t>chitta</a:t>
            </a:r>
            <a:r>
              <a:rPr lang="en-US" dirty="0" smtClean="0"/>
              <a:t> by rajas, </a:t>
            </a:r>
            <a:r>
              <a:rPr lang="en-US" dirty="0" err="1" smtClean="0"/>
              <a:t>tamas</a:t>
            </a:r>
            <a:r>
              <a:rPr lang="en-US" dirty="0" smtClean="0"/>
              <a:t> and sattva </a:t>
            </a:r>
            <a:r>
              <a:rPr lang="en-US" dirty="0" err="1" smtClean="0"/>
              <a:t>gunas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5 states of </a:t>
            </a:r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bhumis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Kshipta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Mudha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Vikshipta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Ekagra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Niruddha</a:t>
            </a: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278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69478"/>
            <a:ext cx="9403742" cy="4278922"/>
          </a:xfrm>
        </p:spPr>
        <p:txBody>
          <a:bodyPr/>
          <a:lstStyle/>
          <a:p>
            <a:r>
              <a:rPr lang="en-US" b="1" dirty="0" err="1" smtClean="0"/>
              <a:t>Moodha</a:t>
            </a:r>
            <a:r>
              <a:rPr lang="en-US" dirty="0" smtClean="0"/>
              <a:t>: the </a:t>
            </a:r>
            <a:r>
              <a:rPr lang="en-US" dirty="0" err="1" smtClean="0"/>
              <a:t>moodha</a:t>
            </a:r>
            <a:r>
              <a:rPr lang="en-US" dirty="0" smtClean="0"/>
              <a:t> </a:t>
            </a:r>
            <a:r>
              <a:rPr lang="en-US" dirty="0" err="1" smtClean="0"/>
              <a:t>chitta</a:t>
            </a:r>
            <a:r>
              <a:rPr lang="en-US" dirty="0" smtClean="0"/>
              <a:t> is forgetful, blinded and possessed of the sleep modification. This </a:t>
            </a:r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posseses</a:t>
            </a:r>
            <a:r>
              <a:rPr lang="en-US" dirty="0" smtClean="0"/>
              <a:t> the least concentration.</a:t>
            </a:r>
          </a:p>
          <a:p>
            <a:r>
              <a:rPr lang="en-US" b="1" dirty="0" err="1" smtClean="0"/>
              <a:t>Kshipta</a:t>
            </a:r>
            <a:r>
              <a:rPr lang="en-US" dirty="0" smtClean="0"/>
              <a:t>: the </a:t>
            </a:r>
            <a:r>
              <a:rPr lang="en-US" dirty="0" err="1" smtClean="0"/>
              <a:t>kshipta</a:t>
            </a:r>
            <a:r>
              <a:rPr lang="en-US" dirty="0" smtClean="0"/>
              <a:t> </a:t>
            </a:r>
            <a:r>
              <a:rPr lang="en-US" dirty="0" err="1" smtClean="0"/>
              <a:t>chitta</a:t>
            </a:r>
            <a:r>
              <a:rPr lang="en-US" dirty="0" smtClean="0"/>
              <a:t> is restless and roving</a:t>
            </a:r>
          </a:p>
          <a:p>
            <a:r>
              <a:rPr lang="en-US" b="1" dirty="0" err="1" smtClean="0"/>
              <a:t>Vikshipta</a:t>
            </a:r>
            <a:r>
              <a:rPr lang="en-US" b="1" dirty="0" smtClean="0"/>
              <a:t>: </a:t>
            </a:r>
            <a:r>
              <a:rPr lang="en-US" dirty="0" err="1" smtClean="0"/>
              <a:t>vikshipta</a:t>
            </a:r>
            <a:r>
              <a:rPr lang="en-US" dirty="0" smtClean="0"/>
              <a:t> </a:t>
            </a:r>
            <a:r>
              <a:rPr lang="en-US" dirty="0" err="1" smtClean="0"/>
              <a:t>chitta</a:t>
            </a:r>
            <a:r>
              <a:rPr lang="en-US" dirty="0" smtClean="0"/>
              <a:t> is one that oscillates between the opposites.</a:t>
            </a:r>
          </a:p>
          <a:p>
            <a:r>
              <a:rPr lang="en-US" b="1" dirty="0" err="1" smtClean="0"/>
              <a:t>Ekagra</a:t>
            </a:r>
            <a:r>
              <a:rPr lang="en-US" dirty="0" smtClean="0"/>
              <a:t>: </a:t>
            </a:r>
            <a:r>
              <a:rPr lang="en-US" dirty="0" err="1" smtClean="0"/>
              <a:t>ekagra</a:t>
            </a:r>
            <a:r>
              <a:rPr lang="en-US" dirty="0" smtClean="0"/>
              <a:t> </a:t>
            </a:r>
            <a:r>
              <a:rPr lang="en-US" dirty="0" err="1" smtClean="0"/>
              <a:t>chitta</a:t>
            </a:r>
            <a:r>
              <a:rPr lang="en-US" dirty="0" smtClean="0"/>
              <a:t> is one pointed, focused or concentrated.</a:t>
            </a:r>
          </a:p>
          <a:p>
            <a:r>
              <a:rPr lang="en-US" b="1" dirty="0" err="1" smtClean="0"/>
              <a:t>Niruddha</a:t>
            </a:r>
            <a:r>
              <a:rPr lang="en-US" b="1" dirty="0" smtClean="0"/>
              <a:t>: </a:t>
            </a:r>
            <a:r>
              <a:rPr lang="en-US" dirty="0" smtClean="0"/>
              <a:t>completely (restrained) free from any sort of thoughts good or bad, no mind stage.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869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paths of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Karma yoga (path of action)</a:t>
            </a:r>
          </a:p>
          <a:p>
            <a:r>
              <a:rPr lang="en-US" dirty="0" smtClean="0"/>
              <a:t>Jnana yoga (path of knowledge)</a:t>
            </a:r>
          </a:p>
          <a:p>
            <a:r>
              <a:rPr lang="en-US" dirty="0" smtClean="0"/>
              <a:t>Raja yoga (path of psychic control)</a:t>
            </a:r>
          </a:p>
          <a:p>
            <a:r>
              <a:rPr lang="en-US" dirty="0" smtClean="0"/>
              <a:t>Bhakti yoga (path of devotion and worship)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521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Karma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Karma </a:t>
            </a:r>
            <a:r>
              <a:rPr lang="en-US" dirty="0" err="1" smtClean="0"/>
              <a:t>yog</a:t>
            </a:r>
            <a:r>
              <a:rPr lang="en-US" dirty="0" smtClean="0"/>
              <a:t> exhorts the person to perform the work to the best of his/her abilities without any attachment / expectation to the results.</a:t>
            </a:r>
          </a:p>
          <a:p>
            <a:r>
              <a:rPr lang="en-US" dirty="0" smtClean="0"/>
              <a:t>In karma yoga frame of mind with which actions are done is important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Karma as duty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Karmasu</a:t>
            </a:r>
            <a:r>
              <a:rPr lang="en-US" dirty="0" smtClean="0"/>
              <a:t> </a:t>
            </a:r>
            <a:r>
              <a:rPr lang="en-US" dirty="0" err="1" smtClean="0"/>
              <a:t>kaushalam</a:t>
            </a:r>
            <a:r>
              <a:rPr lang="en-US" dirty="0" smtClean="0"/>
              <a:t> (skillfulness in actions)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Nishkama</a:t>
            </a:r>
            <a:r>
              <a:rPr lang="en-US" dirty="0" smtClean="0"/>
              <a:t> karma (abandonment of expectations for the results)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Samatva</a:t>
            </a:r>
            <a:r>
              <a:rPr lang="en-US" dirty="0" smtClean="0"/>
              <a:t> (equanimity)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Egolessness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555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Jnana yoga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987062"/>
            <a:ext cx="9487145" cy="4261337"/>
          </a:xfrm>
        </p:spPr>
        <p:txBody>
          <a:bodyPr/>
          <a:lstStyle/>
          <a:p>
            <a:r>
              <a:rPr lang="en-US" dirty="0" smtClean="0"/>
              <a:t>Related to knowledge of self, world and realization of ultimate reality</a:t>
            </a:r>
          </a:p>
          <a:p>
            <a:r>
              <a:rPr lang="en-US" dirty="0" smtClean="0"/>
              <a:t>Jnana means knowledge and wisdom</a:t>
            </a:r>
          </a:p>
          <a:p>
            <a:r>
              <a:rPr lang="en-US" dirty="0" smtClean="0"/>
              <a:t>Keeps a person away from avidya (ignorance) – root cause of all sorrows</a:t>
            </a:r>
          </a:p>
          <a:p>
            <a:r>
              <a:rPr lang="en-US" dirty="0" smtClean="0"/>
              <a:t>It’s a means to awaken the faculty of intellect</a:t>
            </a:r>
          </a:p>
          <a:p>
            <a:r>
              <a:rPr lang="en-US" dirty="0" smtClean="0"/>
              <a:t>Its reflective and contemplative in nature</a:t>
            </a:r>
          </a:p>
          <a:p>
            <a:r>
              <a:rPr lang="en-US" dirty="0" smtClean="0"/>
              <a:t>Its roots can be traced in </a:t>
            </a:r>
            <a:r>
              <a:rPr lang="en-US" dirty="0" err="1" smtClean="0"/>
              <a:t>vedas</a:t>
            </a:r>
            <a:r>
              <a:rPr lang="en-US" dirty="0" smtClean="0"/>
              <a:t> and Upanishads.</a:t>
            </a:r>
          </a:p>
          <a:p>
            <a:r>
              <a:rPr lang="en-US" dirty="0" smtClean="0"/>
              <a:t>It’s a process of learning to discriminate between real and unreal, between eternal and that’s what is not.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342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1545</TotalTime>
  <Words>1052</Words>
  <Application>Microsoft Office PowerPoint</Application>
  <PresentationFormat>Widescreen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INTRODUCTION OF YOGA</vt:lpstr>
      <vt:lpstr>PowerPoint Presentation</vt:lpstr>
      <vt:lpstr>Etymology of yoga</vt:lpstr>
      <vt:lpstr>Concept of chitta and chitta bhumis</vt:lpstr>
      <vt:lpstr>PowerPoint Presentation</vt:lpstr>
      <vt:lpstr>PowerPoint Presentation</vt:lpstr>
      <vt:lpstr>Four paths of yoga</vt:lpstr>
      <vt:lpstr>Karma yoga</vt:lpstr>
      <vt:lpstr>Jnana yoga</vt:lpstr>
      <vt:lpstr>Raja yoga</vt:lpstr>
      <vt:lpstr>PowerPoint Presentation</vt:lpstr>
      <vt:lpstr>Bhakti yoga</vt:lpstr>
      <vt:lpstr>Importance of nadi and chakra in yoga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YOGA</dc:title>
  <dc:creator>Aparna gupta</dc:creator>
  <cp:lastModifiedBy>Aparna gupta</cp:lastModifiedBy>
  <cp:revision>21</cp:revision>
  <dcterms:created xsi:type="dcterms:W3CDTF">2024-08-08T07:51:23Z</dcterms:created>
  <dcterms:modified xsi:type="dcterms:W3CDTF">2024-08-09T09:48:13Z</dcterms:modified>
</cp:coreProperties>
</file>